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Georgia Pro Condensed" panose="02040502050405020303" pitchFamily="18" charset="0"/>
      <p:regular r:id="rId13"/>
      <p:bold r:id="rId14"/>
      <p:italic r:id="rId15"/>
      <p:boldItalic r:id="rId16"/>
    </p:embeddedFont>
    <p:embeddedFont>
      <p:font typeface="Georgia Pro Condensed Light" panose="02040502050405020303" pitchFamily="18" charset="0"/>
      <p:regular r:id="rId17"/>
      <p:bold r:id="rId18"/>
      <p:italic r:id="rId19"/>
      <p:boldItalic r:id="rId20"/>
    </p:embeddedFont>
    <p:embeddedFont>
      <p:font typeface="TT Interphases" panose="02000503020000020004" pitchFamily="2" charset="0"/>
      <p:regular r:id="rId21"/>
    </p:embeddedFont>
    <p:embeddedFont>
      <p:font typeface="TT Interphases Bold" panose="02000803060000020004" pitchFamily="2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 autoAdjust="0"/>
    <p:restoredTop sz="94589" autoAdjust="0"/>
  </p:normalViewPr>
  <p:slideViewPr>
    <p:cSldViewPr>
      <p:cViewPr varScale="1">
        <p:scale>
          <a:sx n="79" d="100"/>
          <a:sy n="79" d="100"/>
        </p:scale>
        <p:origin x="264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931823" cy="10287000"/>
            <a:chOff x="0" y="0"/>
            <a:chExt cx="812800" cy="12062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206216"/>
            </a:xfrm>
            <a:custGeom>
              <a:avLst/>
              <a:gdLst/>
              <a:ahLst/>
              <a:cxnLst/>
              <a:rect l="l" t="t" r="r" b="b"/>
              <a:pathLst>
                <a:path w="812800" h="1206216">
                  <a:moveTo>
                    <a:pt x="0" y="0"/>
                  </a:moveTo>
                  <a:lnTo>
                    <a:pt x="812800" y="0"/>
                  </a:lnTo>
                  <a:lnTo>
                    <a:pt x="812800" y="1206216"/>
                  </a:lnTo>
                  <a:lnTo>
                    <a:pt x="0" y="1206216"/>
                  </a:lnTo>
                  <a:close/>
                </a:path>
              </a:pathLst>
            </a:custGeom>
            <a:blipFill>
              <a:blip r:embed="rId2"/>
              <a:stretch>
                <a:fillRect l="-23273" r="-23273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8224651" y="1683823"/>
            <a:ext cx="8693378" cy="6919354"/>
            <a:chOff x="0" y="0"/>
            <a:chExt cx="11591171" cy="9225805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1591171" cy="3819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559"/>
                </a:lnSpc>
              </a:pPr>
              <a:r>
                <a:rPr lang="en-US" sz="6300">
                  <a:solidFill>
                    <a:srgbClr val="1A8CFF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Hi</a:t>
              </a:r>
              <a:r>
                <a:rPr lang="en-US" sz="6300" strike="noStrike">
                  <a:solidFill>
                    <a:srgbClr val="1A8CFF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ring </a:t>
              </a:r>
              <a:r>
                <a:rPr lang="en-US" sz="6300">
                  <a:solidFill>
                    <a:srgbClr val="1A8CFF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Now at Industrial Park Schwarze Pumpe (ISP)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469799"/>
              <a:ext cx="11591171" cy="568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799" b="1">
                  <a:solidFill>
                    <a:srgbClr val="439B57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INDUSTRIAL PARK SCHWARZE PUMPE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341847"/>
              <a:ext cx="11591171" cy="28839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</a:pPr>
              <a:r>
                <a:rPr lang="en-US" sz="2499" strike="noStrike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Presented by:  Club 11</a:t>
              </a:r>
            </a:p>
            <a:p>
              <a:pPr marL="0" lvl="0" indent="0" algn="l">
                <a:lnSpc>
                  <a:spcPts val="3499"/>
                </a:lnSpc>
              </a:pPr>
              <a:r>
                <a:rPr lang="en-US" sz="2499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Chippy Chandra Pillai</a:t>
              </a:r>
            </a:p>
            <a:p>
              <a:pPr marL="0" lvl="0" indent="0" algn="l">
                <a:lnSpc>
                  <a:spcPts val="3499"/>
                </a:lnSpc>
              </a:pPr>
              <a:r>
                <a:rPr lang="en-US" sz="2499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Georgios Farfas</a:t>
              </a:r>
            </a:p>
            <a:p>
              <a:pPr marL="0" lvl="0" indent="0" algn="l">
                <a:lnSpc>
                  <a:spcPts val="3499"/>
                </a:lnSpc>
              </a:pPr>
              <a:r>
                <a:rPr lang="en-US" sz="2499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Samyuktha Alfred</a:t>
              </a:r>
            </a:p>
            <a:p>
              <a:pPr marL="0" lvl="0" indent="0" algn="l">
                <a:lnSpc>
                  <a:spcPts val="3499"/>
                </a:lnSpc>
              </a:pPr>
              <a:r>
                <a:rPr lang="en-US" sz="2499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Thasan Thamilarasan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5713798"/>
              <a:ext cx="11591171" cy="0"/>
            </a:xfrm>
            <a:prstGeom prst="line">
              <a:avLst/>
            </a:prstGeom>
            <a:ln w="12700" cap="rnd">
              <a:solidFill>
                <a:srgbClr val="CBE3C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FI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358840" y="1108553"/>
            <a:ext cx="11859377" cy="8069894"/>
          </a:xfrm>
          <a:prstGeom prst="rect">
            <a:avLst/>
          </a:prstGeom>
          <a:solidFill>
            <a:srgbClr val="CBE3CB"/>
          </a:solidFill>
        </p:spPr>
        <p:txBody>
          <a:bodyPr/>
          <a:lstStyle/>
          <a:p>
            <a:endParaRPr lang="en-FI"/>
          </a:p>
        </p:txBody>
      </p:sp>
      <p:grpSp>
        <p:nvGrpSpPr>
          <p:cNvPr id="3" name="Group 3"/>
          <p:cNvGrpSpPr/>
          <p:nvPr/>
        </p:nvGrpSpPr>
        <p:grpSpPr>
          <a:xfrm>
            <a:off x="5607369" y="1365529"/>
            <a:ext cx="11362320" cy="7555943"/>
            <a:chOff x="0" y="0"/>
            <a:chExt cx="1222256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2256" cy="812800"/>
            </a:xfrm>
            <a:custGeom>
              <a:avLst/>
              <a:gdLst/>
              <a:ahLst/>
              <a:cxnLst/>
              <a:rect l="l" t="t" r="r" b="b"/>
              <a:pathLst>
                <a:path w="1222256" h="812800">
                  <a:moveTo>
                    <a:pt x="0" y="0"/>
                  </a:moveTo>
                  <a:lnTo>
                    <a:pt x="1222256" y="0"/>
                  </a:lnTo>
                  <a:lnTo>
                    <a:pt x="1222256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t="-27914" b="-27914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3248" y="1989617"/>
            <a:ext cx="6982269" cy="6307766"/>
            <a:chOff x="0" y="0"/>
            <a:chExt cx="9309692" cy="8410355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9309692" cy="8410355"/>
            </a:xfrm>
            <a:prstGeom prst="rect">
              <a:avLst/>
            </a:prstGeom>
            <a:solidFill>
              <a:srgbClr val="CBE3CB"/>
            </a:solidFill>
          </p:spPr>
          <p:txBody>
            <a:bodyPr/>
            <a:lstStyle/>
            <a:p>
              <a:endParaRPr lang="en-FI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524778" y="609216"/>
              <a:ext cx="8260135" cy="3185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324"/>
                </a:lnSpc>
              </a:pPr>
              <a:r>
                <a:rPr lang="en-US" sz="8400">
                  <a:solidFill>
                    <a:srgbClr val="1A8CFF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Why choose us?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24778" y="4130204"/>
              <a:ext cx="8260135" cy="37376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780"/>
                </a:lnSpc>
              </a:pPr>
              <a:r>
                <a:rPr lang="en-US" sz="2700">
                  <a:solidFill>
                    <a:srgbClr val="1A8C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ISP offers something unique:</a:t>
              </a:r>
            </a:p>
            <a:p>
              <a:pPr marL="0" lvl="0" indent="0" algn="ctr">
                <a:lnSpc>
                  <a:spcPts val="3780"/>
                </a:lnSpc>
              </a:pPr>
              <a:r>
                <a:rPr lang="en-US" sz="2700">
                  <a:solidFill>
                    <a:srgbClr val="1A8C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✅ Lower cost of living</a:t>
              </a:r>
            </a:p>
            <a:p>
              <a:pPr marL="0" lvl="0" indent="0" algn="ctr">
                <a:lnSpc>
                  <a:spcPts val="3780"/>
                </a:lnSpc>
              </a:pPr>
              <a:r>
                <a:rPr lang="en-US" sz="2700">
                  <a:solidFill>
                    <a:srgbClr val="1A8C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🌳 Direct access to nature</a:t>
              </a:r>
            </a:p>
            <a:p>
              <a:pPr marL="0" lvl="0" indent="0" algn="ctr">
                <a:lnSpc>
                  <a:spcPts val="3780"/>
                </a:lnSpc>
              </a:pPr>
              <a:r>
                <a:rPr lang="en-US" sz="2700">
                  <a:solidFill>
                    <a:srgbClr val="1A8C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🤝 A close-knit community</a:t>
              </a:r>
            </a:p>
            <a:p>
              <a:pPr marL="0" lvl="0" indent="0" algn="ctr">
                <a:lnSpc>
                  <a:spcPts val="3780"/>
                </a:lnSpc>
              </a:pPr>
              <a:r>
                <a:rPr lang="en-US" sz="2700">
                  <a:solidFill>
                    <a:srgbClr val="1A8C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🚀 Visible impact in a historic transformation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6400800" cy="7200900"/>
          </a:xfrm>
          <a:prstGeom prst="rect">
            <a:avLst/>
          </a:prstGeom>
          <a:solidFill>
            <a:srgbClr val="CBE3CB"/>
          </a:solidFill>
        </p:spPr>
        <p:txBody>
          <a:bodyPr/>
          <a:lstStyle/>
          <a:p>
            <a:endParaRPr lang="en-FI"/>
          </a:p>
        </p:txBody>
      </p:sp>
      <p:grpSp>
        <p:nvGrpSpPr>
          <p:cNvPr id="3" name="Group 3"/>
          <p:cNvGrpSpPr/>
          <p:nvPr/>
        </p:nvGrpSpPr>
        <p:grpSpPr>
          <a:xfrm>
            <a:off x="1613056" y="1771981"/>
            <a:ext cx="6799321" cy="7486319"/>
            <a:chOff x="0" y="0"/>
            <a:chExt cx="812800" cy="8949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94925"/>
            </a:xfrm>
            <a:custGeom>
              <a:avLst/>
              <a:gdLst/>
              <a:ahLst/>
              <a:cxnLst/>
              <a:rect l="l" t="t" r="r" b="b"/>
              <a:pathLst>
                <a:path w="812800" h="894925">
                  <a:moveTo>
                    <a:pt x="0" y="0"/>
                  </a:moveTo>
                  <a:lnTo>
                    <a:pt x="812800" y="0"/>
                  </a:lnTo>
                  <a:lnTo>
                    <a:pt x="812800" y="894925"/>
                  </a:lnTo>
                  <a:lnTo>
                    <a:pt x="0" y="894925"/>
                  </a:lnTo>
                  <a:close/>
                </a:path>
              </a:pathLst>
            </a:custGeom>
            <a:blipFill>
              <a:blip r:embed="rId2"/>
              <a:stretch>
                <a:fillRect l="-58476" r="-58476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871822" y="2297668"/>
            <a:ext cx="7387478" cy="5691664"/>
            <a:chOff x="0" y="0"/>
            <a:chExt cx="9849971" cy="7588885"/>
          </a:xfrm>
        </p:grpSpPr>
        <p:sp>
          <p:nvSpPr>
            <p:cNvPr id="6" name="TextBox 6"/>
            <p:cNvSpPr txBox="1"/>
            <p:nvPr/>
          </p:nvSpPr>
          <p:spPr>
            <a:xfrm>
              <a:off x="0" y="-19050"/>
              <a:ext cx="9849971" cy="3092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119"/>
                </a:lnSpc>
              </a:pPr>
              <a:r>
                <a:rPr lang="en-US" sz="7599">
                  <a:solidFill>
                    <a:srgbClr val="FFFFFF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Join us on this journey!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657600"/>
              <a:ext cx="9055612" cy="1371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79"/>
                </a:lnSpc>
              </a:pPr>
              <a:r>
                <a:rPr lang="en-US" sz="3399">
                  <a:solidFill>
                    <a:srgbClr val="FFFFFF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Come to Industriepark Schwarze Pumpe.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5549900"/>
              <a:ext cx="9055612" cy="20389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04519" lvl="1" indent="-302260" algn="l">
                <a:lnSpc>
                  <a:spcPts val="4199"/>
                </a:lnSpc>
                <a:buFont typeface="Arial"/>
                <a:buChar char="•"/>
              </a:pPr>
              <a:r>
                <a:rPr lang="en-US" sz="2799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Don’t just build your CV — build the future.</a:t>
              </a:r>
            </a:p>
            <a:p>
              <a:pPr marL="604519" lvl="1" indent="-302260" algn="l">
                <a:lnSpc>
                  <a:spcPts val="4199"/>
                </a:lnSpc>
                <a:buFont typeface="Arial"/>
                <a:buChar char="•"/>
              </a:pPr>
              <a:r>
                <a:rPr lang="en-US" sz="2799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Don’t just find a job — find a home.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1999" y="271999"/>
            <a:ext cx="7908899" cy="9743002"/>
            <a:chOff x="0" y="0"/>
            <a:chExt cx="812800" cy="100129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001291"/>
            </a:xfrm>
            <a:custGeom>
              <a:avLst/>
              <a:gdLst/>
              <a:ahLst/>
              <a:cxnLst/>
              <a:rect l="l" t="t" r="r" b="b"/>
              <a:pathLst>
                <a:path w="812800" h="1001291">
                  <a:moveTo>
                    <a:pt x="0" y="0"/>
                  </a:moveTo>
                  <a:lnTo>
                    <a:pt x="812800" y="0"/>
                  </a:lnTo>
                  <a:lnTo>
                    <a:pt x="812800" y="1001291"/>
                  </a:lnTo>
                  <a:lnTo>
                    <a:pt x="0" y="1001291"/>
                  </a:lnTo>
                  <a:close/>
                </a:path>
              </a:pathLst>
            </a:custGeom>
            <a:blipFill>
              <a:blip r:embed="rId2"/>
              <a:stretch>
                <a:fillRect l="-9439" r="-9439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9256123" y="2260723"/>
            <a:ext cx="8384422" cy="5504298"/>
            <a:chOff x="0" y="0"/>
            <a:chExt cx="11179230" cy="7339064"/>
          </a:xfrm>
        </p:grpSpPr>
        <p:sp>
          <p:nvSpPr>
            <p:cNvPr id="5" name="TextBox 5"/>
            <p:cNvSpPr txBox="1"/>
            <p:nvPr/>
          </p:nvSpPr>
          <p:spPr>
            <a:xfrm>
              <a:off x="161667" y="-19050"/>
              <a:ext cx="10356836" cy="184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800"/>
                </a:lnSpc>
              </a:pPr>
              <a:r>
                <a:rPr lang="en-US" sz="9000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ISP’s Vision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61667" y="2728964"/>
              <a:ext cx="10356836" cy="4610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</a:pPr>
              <a:r>
                <a:rPr lang="en-US" sz="3000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Industrial Park Schwarze Pumpe is at the forefront of transforming the energy landscape in Lusatia, transitioning from coal dependency to a CO₂-neutral hub. This pivotal change aligns with Europe’s green energy revolution, positioning ISP as a leader in sustainable innovation.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2249853"/>
              <a:ext cx="11179230" cy="0"/>
            </a:xfrm>
            <a:prstGeom prst="line">
              <a:avLst/>
            </a:prstGeom>
            <a:ln w="1397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FI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75411" y="-344001"/>
            <a:ext cx="19038822" cy="5487501"/>
            <a:chOff x="0" y="0"/>
            <a:chExt cx="5014340" cy="14452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14340" cy="1445268"/>
            </a:xfrm>
            <a:custGeom>
              <a:avLst/>
              <a:gdLst/>
              <a:ahLst/>
              <a:cxnLst/>
              <a:rect l="l" t="t" r="r" b="b"/>
              <a:pathLst>
                <a:path w="5014340" h="1445268">
                  <a:moveTo>
                    <a:pt x="0" y="0"/>
                  </a:moveTo>
                  <a:lnTo>
                    <a:pt x="5014340" y="0"/>
                  </a:lnTo>
                  <a:lnTo>
                    <a:pt x="5014340" y="1445268"/>
                  </a:lnTo>
                  <a:lnTo>
                    <a:pt x="0" y="1445268"/>
                  </a:lnTo>
                  <a:close/>
                </a:path>
              </a:pathLst>
            </a:custGeom>
            <a:solidFill>
              <a:srgbClr val="2F4F62"/>
            </a:solidFill>
          </p:spPr>
          <p:txBody>
            <a:bodyPr/>
            <a:lstStyle/>
            <a:p>
              <a:endParaRPr lang="en-FI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5014340" cy="14738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3383023"/>
            <a:ext cx="4325819" cy="3520953"/>
            <a:chOff x="0" y="0"/>
            <a:chExt cx="9986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98600" cy="812800"/>
            </a:xfrm>
            <a:custGeom>
              <a:avLst/>
              <a:gdLst/>
              <a:ahLst/>
              <a:cxnLst/>
              <a:rect l="l" t="t" r="r" b="b"/>
              <a:pathLst>
                <a:path w="998600" h="812800">
                  <a:moveTo>
                    <a:pt x="0" y="0"/>
                  </a:moveTo>
                  <a:lnTo>
                    <a:pt x="998600" y="0"/>
                  </a:lnTo>
                  <a:lnTo>
                    <a:pt x="9986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t="-525" b="-525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981091" y="3383023"/>
            <a:ext cx="4325819" cy="3520953"/>
            <a:chOff x="0" y="0"/>
            <a:chExt cx="9986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8600" cy="812800"/>
            </a:xfrm>
            <a:custGeom>
              <a:avLst/>
              <a:gdLst/>
              <a:ahLst/>
              <a:cxnLst/>
              <a:rect l="l" t="t" r="r" b="b"/>
              <a:pathLst>
                <a:path w="998600" h="812800">
                  <a:moveTo>
                    <a:pt x="0" y="0"/>
                  </a:moveTo>
                  <a:lnTo>
                    <a:pt x="998600" y="0"/>
                  </a:lnTo>
                  <a:lnTo>
                    <a:pt x="9986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t="-4749" b="-4749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916302" y="3383023"/>
            <a:ext cx="4325819" cy="3520953"/>
            <a:chOff x="0" y="0"/>
            <a:chExt cx="9986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8600" cy="812800"/>
            </a:xfrm>
            <a:custGeom>
              <a:avLst/>
              <a:gdLst/>
              <a:ahLst/>
              <a:cxnLst/>
              <a:rect l="l" t="t" r="r" b="b"/>
              <a:pathLst>
                <a:path w="998600" h="812800">
                  <a:moveTo>
                    <a:pt x="0" y="0"/>
                  </a:moveTo>
                  <a:lnTo>
                    <a:pt x="998600" y="0"/>
                  </a:lnTo>
                  <a:lnTo>
                    <a:pt x="9986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4"/>
              <a:stretch>
                <a:fillRect l="-3198" r="-3198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sp>
        <p:nvSpPr>
          <p:cNvPr id="11" name="AutoShape 11"/>
          <p:cNvSpPr/>
          <p:nvPr/>
        </p:nvSpPr>
        <p:spPr>
          <a:xfrm rot="-5400000">
            <a:off x="3232125" y="7864409"/>
            <a:ext cx="5740451" cy="0"/>
          </a:xfrm>
          <a:prstGeom prst="line">
            <a:avLst/>
          </a:prstGeom>
          <a:ln w="9525" cap="flat">
            <a:solidFill>
              <a:srgbClr val="2F4F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FI"/>
          </a:p>
        </p:txBody>
      </p:sp>
      <p:sp>
        <p:nvSpPr>
          <p:cNvPr id="12" name="AutoShape 12"/>
          <p:cNvSpPr/>
          <p:nvPr/>
        </p:nvSpPr>
        <p:spPr>
          <a:xfrm rot="-5400000">
            <a:off x="9315425" y="7864409"/>
            <a:ext cx="5740451" cy="0"/>
          </a:xfrm>
          <a:prstGeom prst="line">
            <a:avLst/>
          </a:prstGeom>
          <a:ln w="9525" cap="flat">
            <a:solidFill>
              <a:srgbClr val="2F4F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FI"/>
          </a:p>
        </p:txBody>
      </p:sp>
      <p:grpSp>
        <p:nvGrpSpPr>
          <p:cNvPr id="13" name="Group 13"/>
          <p:cNvGrpSpPr/>
          <p:nvPr/>
        </p:nvGrpSpPr>
        <p:grpSpPr>
          <a:xfrm>
            <a:off x="1028700" y="7711623"/>
            <a:ext cx="4291461" cy="1531199"/>
            <a:chOff x="0" y="0"/>
            <a:chExt cx="5721947" cy="2041599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57150"/>
              <a:ext cx="5721947" cy="6980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480"/>
                </a:lnSpc>
              </a:pPr>
              <a:r>
                <a:rPr lang="en-US" sz="3200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Hydrogen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877962"/>
              <a:ext cx="5721947" cy="11636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09"/>
                </a:lnSpc>
              </a:pPr>
              <a:r>
                <a:rPr lang="en-US" sz="2406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Pioneering sustainable energy through hydrogen production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981091" y="7711623"/>
            <a:ext cx="4291461" cy="1531199"/>
            <a:chOff x="0" y="0"/>
            <a:chExt cx="5721947" cy="204159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57150"/>
              <a:ext cx="5721947" cy="6980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480"/>
                </a:lnSpc>
              </a:pPr>
              <a:r>
                <a:rPr lang="en-US" sz="3200" strike="noStrike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Batteries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877962"/>
              <a:ext cx="5721947" cy="11636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09"/>
                </a:lnSpc>
              </a:pPr>
              <a:r>
                <a:rPr lang="en-US" sz="2406" strike="noStrike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Innovating energy storage for a greener future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950660" y="7711623"/>
            <a:ext cx="4291461" cy="1531199"/>
            <a:chOff x="0" y="0"/>
            <a:chExt cx="5721947" cy="2041599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57150"/>
              <a:ext cx="5721947" cy="6980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480"/>
                </a:lnSpc>
              </a:pPr>
              <a:r>
                <a:rPr lang="en-US" sz="3200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Recycling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877962"/>
              <a:ext cx="5721947" cy="11636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09"/>
                </a:lnSpc>
              </a:pPr>
              <a:r>
                <a:rPr lang="en-US" sz="2406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Creating a circular economy through sustainable practices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117912" y="1313349"/>
            <a:ext cx="16052175" cy="804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160"/>
              </a:lnSpc>
            </a:pPr>
            <a:r>
              <a:rPr lang="en-US" sz="5600">
                <a:solidFill>
                  <a:srgbClr val="CBE3CB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Flag</a:t>
            </a:r>
            <a:r>
              <a:rPr lang="en-US" sz="5600" strike="noStrike">
                <a:solidFill>
                  <a:srgbClr val="CBE3CB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s</a:t>
            </a:r>
            <a:r>
              <a:rPr lang="en-US" sz="5600">
                <a:solidFill>
                  <a:srgbClr val="CBE3CB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hip Green Energy Projects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3352800"/>
            <a:ext cx="4010025" cy="6934200"/>
            <a:chOff x="0" y="0"/>
            <a:chExt cx="887207" cy="15341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87207" cy="1534173"/>
            </a:xfrm>
            <a:custGeom>
              <a:avLst/>
              <a:gdLst/>
              <a:ahLst/>
              <a:cxnLst/>
              <a:rect l="l" t="t" r="r" b="b"/>
              <a:pathLst>
                <a:path w="887207" h="1534173">
                  <a:moveTo>
                    <a:pt x="0" y="0"/>
                  </a:moveTo>
                  <a:lnTo>
                    <a:pt x="887207" y="0"/>
                  </a:lnTo>
                  <a:lnTo>
                    <a:pt x="887207" y="1534173"/>
                  </a:lnTo>
                  <a:lnTo>
                    <a:pt x="0" y="1534173"/>
                  </a:lnTo>
                  <a:close/>
                </a:path>
              </a:pathLst>
            </a:custGeom>
            <a:blipFill>
              <a:blip r:embed="rId2"/>
              <a:stretch>
                <a:fillRect t="-177" b="-177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4981575" y="3352800"/>
            <a:ext cx="5448300" cy="6934200"/>
            <a:chOff x="0" y="0"/>
            <a:chExt cx="1205421" cy="15341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5421" cy="1534173"/>
            </a:xfrm>
            <a:custGeom>
              <a:avLst/>
              <a:gdLst/>
              <a:ahLst/>
              <a:cxnLst/>
              <a:rect l="l" t="t" r="r" b="b"/>
              <a:pathLst>
                <a:path w="1205421" h="1534173">
                  <a:moveTo>
                    <a:pt x="0" y="0"/>
                  </a:moveTo>
                  <a:lnTo>
                    <a:pt x="1205421" y="0"/>
                  </a:lnTo>
                  <a:lnTo>
                    <a:pt x="1205421" y="1534173"/>
                  </a:lnTo>
                  <a:lnTo>
                    <a:pt x="0" y="1534173"/>
                  </a:lnTo>
                  <a:close/>
                </a:path>
              </a:pathLst>
            </a:custGeom>
            <a:blipFill>
              <a:blip r:embed="rId3"/>
              <a:stretch>
                <a:fillRect t="-205" b="-205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172950" y="666750"/>
            <a:ext cx="5448300" cy="2571750"/>
            <a:chOff x="0" y="0"/>
            <a:chExt cx="7264400" cy="2478744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7264400" cy="6980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439B57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Nature, Infrastructure, Support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108922"/>
              <a:ext cx="7264400" cy="13698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29"/>
                </a:lnSpc>
              </a:pPr>
              <a:r>
                <a:rPr lang="en-US" sz="2021" dirty="0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Lusatia offers a unique blend of </a:t>
              </a:r>
              <a:r>
                <a:rPr lang="en-US" sz="2021" b="1" dirty="0">
                  <a:solidFill>
                    <a:srgbClr val="CBE3CB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natural beauty</a:t>
              </a:r>
              <a:r>
                <a:rPr lang="en-US" sz="2021" dirty="0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modern infrastructure, and government support, fostering a sustainable future.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66750" y="723900"/>
            <a:ext cx="9763125" cy="1034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20"/>
              </a:lnSpc>
              <a:spcBef>
                <a:spcPct val="0"/>
              </a:spcBef>
            </a:pPr>
            <a:r>
              <a:rPr lang="en-US" sz="7200" u="none" strike="noStrike">
                <a:solidFill>
                  <a:srgbClr val="1A8C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Lusatia's Advantages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2172950" y="3352800"/>
            <a:ext cx="6173266" cy="6934200"/>
            <a:chOff x="0" y="0"/>
            <a:chExt cx="1024364" cy="115062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24364" cy="1150629"/>
            </a:xfrm>
            <a:custGeom>
              <a:avLst/>
              <a:gdLst/>
              <a:ahLst/>
              <a:cxnLst/>
              <a:rect l="l" t="t" r="r" b="b"/>
              <a:pathLst>
                <a:path w="1024364" h="1150629">
                  <a:moveTo>
                    <a:pt x="0" y="0"/>
                  </a:moveTo>
                  <a:lnTo>
                    <a:pt x="1024364" y="0"/>
                  </a:lnTo>
                  <a:lnTo>
                    <a:pt x="1024364" y="1150629"/>
                  </a:lnTo>
                  <a:lnTo>
                    <a:pt x="0" y="1150629"/>
                  </a:lnTo>
                  <a:close/>
                </a:path>
              </a:pathLst>
            </a:custGeom>
            <a:blipFill>
              <a:blip r:embed="rId4"/>
              <a:stretch>
                <a:fillRect t="-297" b="-297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</p:spTree>
  </p:cSld>
  <p:clrMapOvr>
    <a:masterClrMapping/>
  </p:clrMapOvr>
  <p:transition spd="slow">
    <p:cover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1999" y="271999"/>
            <a:ext cx="7908899" cy="9743002"/>
            <a:chOff x="0" y="0"/>
            <a:chExt cx="812800" cy="100129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001291"/>
            </a:xfrm>
            <a:custGeom>
              <a:avLst/>
              <a:gdLst/>
              <a:ahLst/>
              <a:cxnLst/>
              <a:rect l="l" t="t" r="r" b="b"/>
              <a:pathLst>
                <a:path w="812800" h="1001291">
                  <a:moveTo>
                    <a:pt x="0" y="0"/>
                  </a:moveTo>
                  <a:lnTo>
                    <a:pt x="812800" y="0"/>
                  </a:lnTo>
                  <a:lnTo>
                    <a:pt x="812800" y="1001291"/>
                  </a:lnTo>
                  <a:lnTo>
                    <a:pt x="0" y="1001291"/>
                  </a:lnTo>
                  <a:close/>
                </a:path>
              </a:pathLst>
            </a:custGeom>
            <a:blipFill>
              <a:blip r:embed="rId2"/>
              <a:stretch>
                <a:fillRect l="-9439" r="-9439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9256123" y="2392644"/>
            <a:ext cx="8384422" cy="5240455"/>
            <a:chOff x="0" y="0"/>
            <a:chExt cx="11179230" cy="6987274"/>
          </a:xfrm>
        </p:grpSpPr>
        <p:sp>
          <p:nvSpPr>
            <p:cNvPr id="5" name="TextBox 5"/>
            <p:cNvSpPr txBox="1"/>
            <p:nvPr/>
          </p:nvSpPr>
          <p:spPr>
            <a:xfrm>
              <a:off x="161667" y="-19050"/>
              <a:ext cx="10356836" cy="184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800"/>
                </a:lnSpc>
              </a:pPr>
              <a:r>
                <a:rPr lang="en-US" sz="9000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Talent Strategy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61667" y="2728964"/>
              <a:ext cx="10356836" cy="42583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7"/>
                </a:lnSpc>
              </a:pPr>
              <a:r>
                <a:rPr lang="en-US" sz="2775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We need 1,500 international talents!</a:t>
              </a:r>
            </a:p>
            <a:p>
              <a:pPr marL="0" lvl="0" indent="0" algn="l">
                <a:lnSpc>
                  <a:spcPts val="3607"/>
                </a:lnSpc>
              </a:pPr>
              <a:r>
                <a:rPr lang="en-US" sz="2775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This is not just about filling jobs — it’s about building long-term lives in Lusatia.</a:t>
              </a:r>
            </a:p>
            <a:p>
              <a:pPr marL="0" lvl="0" indent="0" algn="l">
                <a:lnSpc>
                  <a:spcPts val="3607"/>
                </a:lnSpc>
              </a:pPr>
              <a:endParaRPr lang="en-US" sz="2775">
                <a:solidFill>
                  <a:srgbClr val="CBE3CB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  <a:p>
              <a:pPr marL="0" lvl="0" indent="0" algn="l">
                <a:lnSpc>
                  <a:spcPts val="3607"/>
                </a:lnSpc>
              </a:pPr>
              <a:r>
                <a:rPr lang="en-US" sz="2775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Looking for</a:t>
              </a:r>
            </a:p>
            <a:p>
              <a:pPr marL="0" lvl="0" indent="0" algn="l">
                <a:lnSpc>
                  <a:spcPts val="3607"/>
                </a:lnSpc>
              </a:pPr>
              <a:r>
                <a:rPr lang="en-US" sz="2775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👩‍🔧 Engineers | 🧪 Researchers | 🧭 Specialists | 🎓 Graduates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2249853"/>
              <a:ext cx="11179230" cy="0"/>
            </a:xfrm>
            <a:prstGeom prst="line">
              <a:avLst/>
            </a:prstGeom>
            <a:ln w="1397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FI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75411" y="-344001"/>
            <a:ext cx="19038822" cy="5487501"/>
            <a:chOff x="0" y="0"/>
            <a:chExt cx="5014340" cy="14452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14340" cy="1445268"/>
            </a:xfrm>
            <a:custGeom>
              <a:avLst/>
              <a:gdLst/>
              <a:ahLst/>
              <a:cxnLst/>
              <a:rect l="l" t="t" r="r" b="b"/>
              <a:pathLst>
                <a:path w="5014340" h="1445268">
                  <a:moveTo>
                    <a:pt x="0" y="0"/>
                  </a:moveTo>
                  <a:lnTo>
                    <a:pt x="5014340" y="0"/>
                  </a:lnTo>
                  <a:lnTo>
                    <a:pt x="5014340" y="1445268"/>
                  </a:lnTo>
                  <a:lnTo>
                    <a:pt x="0" y="144526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FI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5014340" cy="14738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3383023"/>
            <a:ext cx="4325819" cy="3520953"/>
            <a:chOff x="0" y="0"/>
            <a:chExt cx="9986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98600" cy="812800"/>
            </a:xfrm>
            <a:custGeom>
              <a:avLst/>
              <a:gdLst/>
              <a:ahLst/>
              <a:cxnLst/>
              <a:rect l="l" t="t" r="r" b="b"/>
              <a:pathLst>
                <a:path w="998600" h="812800">
                  <a:moveTo>
                    <a:pt x="0" y="0"/>
                  </a:moveTo>
                  <a:lnTo>
                    <a:pt x="998600" y="0"/>
                  </a:lnTo>
                  <a:lnTo>
                    <a:pt x="9986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t="-525" b="-525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981091" y="3383023"/>
            <a:ext cx="4325819" cy="3520953"/>
            <a:chOff x="0" y="0"/>
            <a:chExt cx="9986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8600" cy="812800"/>
            </a:xfrm>
            <a:custGeom>
              <a:avLst/>
              <a:gdLst/>
              <a:ahLst/>
              <a:cxnLst/>
              <a:rect l="l" t="t" r="r" b="b"/>
              <a:pathLst>
                <a:path w="998600" h="812800">
                  <a:moveTo>
                    <a:pt x="0" y="0"/>
                  </a:moveTo>
                  <a:lnTo>
                    <a:pt x="998600" y="0"/>
                  </a:lnTo>
                  <a:lnTo>
                    <a:pt x="9986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t="-4749" b="-4749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916302" y="3383023"/>
            <a:ext cx="4325819" cy="3520953"/>
            <a:chOff x="0" y="0"/>
            <a:chExt cx="9986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8600" cy="812800"/>
            </a:xfrm>
            <a:custGeom>
              <a:avLst/>
              <a:gdLst/>
              <a:ahLst/>
              <a:cxnLst/>
              <a:rect l="l" t="t" r="r" b="b"/>
              <a:pathLst>
                <a:path w="998600" h="812800">
                  <a:moveTo>
                    <a:pt x="0" y="0"/>
                  </a:moveTo>
                  <a:lnTo>
                    <a:pt x="998600" y="0"/>
                  </a:lnTo>
                  <a:lnTo>
                    <a:pt x="9986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4"/>
              <a:stretch>
                <a:fillRect l="-3198" r="-3198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sp>
        <p:nvSpPr>
          <p:cNvPr id="11" name="AutoShape 11"/>
          <p:cNvSpPr/>
          <p:nvPr/>
        </p:nvSpPr>
        <p:spPr>
          <a:xfrm rot="-5400000">
            <a:off x="3232125" y="7864409"/>
            <a:ext cx="574045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FI"/>
          </a:p>
        </p:txBody>
      </p:sp>
      <p:sp>
        <p:nvSpPr>
          <p:cNvPr id="12" name="AutoShape 12"/>
          <p:cNvSpPr/>
          <p:nvPr/>
        </p:nvSpPr>
        <p:spPr>
          <a:xfrm rot="-5400000">
            <a:off x="9315425" y="7864409"/>
            <a:ext cx="574045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FI"/>
          </a:p>
        </p:txBody>
      </p:sp>
      <p:grpSp>
        <p:nvGrpSpPr>
          <p:cNvPr id="13" name="Group 13"/>
          <p:cNvGrpSpPr/>
          <p:nvPr/>
        </p:nvGrpSpPr>
        <p:grpSpPr>
          <a:xfrm>
            <a:off x="1028700" y="7711623"/>
            <a:ext cx="4291461" cy="1501232"/>
            <a:chOff x="0" y="0"/>
            <a:chExt cx="5721947" cy="2001643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66675"/>
              <a:ext cx="5721947" cy="6642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172"/>
                </a:lnSpc>
              </a:pPr>
              <a:r>
                <a:rPr lang="en-US" sz="2980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Seamless Relocation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853662"/>
              <a:ext cx="5721947" cy="11479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4"/>
                </a:lnSpc>
              </a:pPr>
              <a:r>
                <a:rPr lang="en-US" sz="1589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Comprehensive support for smooth relocation . dedicated team for visas, registration, banking, and housing.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981091" y="7711623"/>
            <a:ext cx="4291461" cy="1205957"/>
            <a:chOff x="0" y="0"/>
            <a:chExt cx="5721947" cy="1607943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66675"/>
              <a:ext cx="5721947" cy="6642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172"/>
                </a:lnSpc>
              </a:pPr>
              <a:r>
                <a:rPr lang="en-US" sz="2980" strike="noStrike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Housing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853662"/>
              <a:ext cx="5721947" cy="7542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4"/>
                </a:lnSpc>
              </a:pPr>
              <a:r>
                <a:rPr lang="en-US" sz="1589" strike="noStrike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Quality accommodations for a comfortable living experience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950660" y="7711623"/>
            <a:ext cx="4291461" cy="910682"/>
            <a:chOff x="0" y="0"/>
            <a:chExt cx="5721947" cy="1214243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66675"/>
              <a:ext cx="5721947" cy="6642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172"/>
                </a:lnSpc>
              </a:pPr>
              <a:r>
                <a:rPr lang="en-US" sz="2980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Language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853662"/>
              <a:ext cx="5721947" cy="3605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4"/>
                </a:lnSpc>
              </a:pPr>
              <a:r>
                <a:rPr lang="en-US" sz="1589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Free German lessons for you and your family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117912" y="1382279"/>
            <a:ext cx="16052175" cy="647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44"/>
              </a:lnSpc>
            </a:pPr>
            <a:r>
              <a:rPr lang="en-US" sz="4494" strike="noStrike">
                <a:solidFill>
                  <a:srgbClr val="CBE3CB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Holistic Relocation Support for International Talent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855A890-B60B-4670-9DC2-69DC05015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7998" cy="102860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681700" y="3034665"/>
            <a:ext cx="3704436" cy="42691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strike="noStrike">
                <a:latin typeface="+mj-lt"/>
                <a:ea typeface="+mj-ea"/>
                <a:cs typeface="+mj-cs"/>
                <a:sym typeface="Georgia Pro Condensed"/>
              </a:rPr>
              <a:t>Integration &amp; Inclusivity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20" y="5088146"/>
            <a:ext cx="2578608" cy="22857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563824" y="-1240850"/>
            <a:ext cx="2573217" cy="128751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10924" y="996462"/>
            <a:ext cx="12123948" cy="84005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2"/>
          <p:cNvGrpSpPr/>
          <p:nvPr/>
        </p:nvGrpSpPr>
        <p:grpSpPr>
          <a:xfrm>
            <a:off x="12448888" y="1325194"/>
            <a:ext cx="4439920" cy="3785616"/>
            <a:chOff x="0" y="0"/>
            <a:chExt cx="953284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284" cy="812800"/>
            </a:xfrm>
            <a:custGeom>
              <a:avLst/>
              <a:gdLst/>
              <a:ahLst/>
              <a:cxnLst/>
              <a:rect l="l" t="t" r="r" b="b"/>
              <a:pathLst>
                <a:path w="953284" h="812800">
                  <a:moveTo>
                    <a:pt x="0" y="0"/>
                  </a:moveTo>
                  <a:lnTo>
                    <a:pt x="953284" y="0"/>
                  </a:lnTo>
                  <a:lnTo>
                    <a:pt x="95328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t="-51764" b="-51764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6638906" y="5347461"/>
            <a:ext cx="4439920" cy="3785616"/>
            <a:chOff x="0" y="0"/>
            <a:chExt cx="953284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3284" cy="812800"/>
            </a:xfrm>
            <a:custGeom>
              <a:avLst/>
              <a:gdLst/>
              <a:ahLst/>
              <a:cxnLst/>
              <a:rect l="l" t="t" r="r" b="b"/>
              <a:pathLst>
                <a:path w="953284" h="812800">
                  <a:moveTo>
                    <a:pt x="0" y="0"/>
                  </a:moveTo>
                  <a:lnTo>
                    <a:pt x="953284" y="0"/>
                  </a:lnTo>
                  <a:lnTo>
                    <a:pt x="95328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t="-24941" b="-24941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650590" y="1325194"/>
            <a:ext cx="4416552" cy="3785616"/>
            <a:chOff x="0" y="0"/>
            <a:chExt cx="948267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8267" cy="812800"/>
            </a:xfrm>
            <a:custGeom>
              <a:avLst/>
              <a:gdLst/>
              <a:ahLst/>
              <a:cxnLst/>
              <a:rect l="l" t="t" r="r" b="b"/>
              <a:pathLst>
                <a:path w="948267" h="812800">
                  <a:moveTo>
                    <a:pt x="0" y="0"/>
                  </a:moveTo>
                  <a:lnTo>
                    <a:pt x="948267" y="0"/>
                  </a:lnTo>
                  <a:lnTo>
                    <a:pt x="948267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4"/>
              <a:stretch>
                <a:fillRect t="-15913" b="-15913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899497" y="6502630"/>
            <a:ext cx="5935375" cy="1713661"/>
            <a:chOff x="0" y="-47626"/>
            <a:chExt cx="11918508" cy="3441110"/>
          </a:xfrm>
        </p:grpSpPr>
        <p:sp>
          <p:nvSpPr>
            <p:cNvPr id="9" name="TextBox 9"/>
            <p:cNvSpPr txBox="1"/>
            <p:nvPr/>
          </p:nvSpPr>
          <p:spPr>
            <a:xfrm>
              <a:off x="0" y="2066009"/>
              <a:ext cx="11154657" cy="132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defTabSz="603504">
                <a:lnSpc>
                  <a:spcPts val="1715"/>
                </a:lnSpc>
                <a:spcAft>
                  <a:spcPts val="600"/>
                </a:spcAft>
              </a:pPr>
              <a:r>
                <a:rPr lang="en-US" sz="2000" kern="1200" dirty="0">
                  <a:latin typeface="TT Interphases"/>
                  <a:ea typeface="+mn-ea"/>
                  <a:cs typeface="+mn-cs"/>
                  <a:sym typeface="TT Interphases"/>
                </a:rPr>
                <a:t>Our </a:t>
              </a:r>
              <a:r>
                <a:rPr lang="en-US" sz="2000" kern="1200" dirty="0" err="1">
                  <a:latin typeface="TT Interphases"/>
                  <a:ea typeface="+mn-ea"/>
                  <a:cs typeface="+mn-cs"/>
                  <a:sym typeface="TT Interphases"/>
                </a:rPr>
                <a:t>Innovatrium</a:t>
              </a:r>
              <a:r>
                <a:rPr lang="en-US" sz="2000" kern="1200" dirty="0">
                  <a:latin typeface="TT Interphases"/>
                  <a:ea typeface="+mn-ea"/>
                  <a:cs typeface="+mn-cs"/>
                  <a:sym typeface="TT Interphases"/>
                </a:rPr>
                <a:t> Project fosters inclusivity, enhancing collaboration and creativity through diverse talent integration and support</a:t>
              </a:r>
              <a:r>
                <a:rPr lang="en-US" sz="2000" kern="1200" dirty="0">
                  <a:solidFill>
                    <a:srgbClr val="3D5C3D"/>
                  </a:solidFill>
                  <a:latin typeface="TT Interphases"/>
                  <a:ea typeface="+mn-ea"/>
                  <a:cs typeface="+mn-cs"/>
                  <a:sym typeface="TT Interphases"/>
                </a:rPr>
                <a:t>.</a:t>
              </a:r>
              <a:endParaRPr lang="en-US" sz="2000" dirty="0">
                <a:solidFill>
                  <a:srgbClr val="CBE3CB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6"/>
              <a:ext cx="11918508" cy="173249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defTabSz="603504">
                <a:lnSpc>
                  <a:spcPts val="3431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en-US" sz="2639" kern="1200" dirty="0" err="1">
                  <a:solidFill>
                    <a:srgbClr val="3D5C3D"/>
                  </a:solidFill>
                  <a:latin typeface="Georgia Pro Condensed"/>
                  <a:ea typeface="+mn-ea"/>
                  <a:cs typeface="+mn-cs"/>
                  <a:sym typeface="Georgia Pro Condensed"/>
                </a:rPr>
                <a:t>Innovatrium</a:t>
              </a:r>
              <a:r>
                <a:rPr lang="en-US" sz="2639" kern="1200" dirty="0">
                  <a:solidFill>
                    <a:srgbClr val="3D5C3D"/>
                  </a:solidFill>
                  <a:latin typeface="Georgia Pro Condensed"/>
                  <a:ea typeface="+mn-ea"/>
                  <a:cs typeface="+mn-cs"/>
                  <a:sym typeface="Georgia Pro Condensed"/>
                </a:rPr>
                <a:t> Project &amp; Diversity Commitment</a:t>
              </a:r>
              <a:endParaRPr lang="en-US" sz="3999" dirty="0">
                <a:solidFill>
                  <a:srgbClr val="CBE3CB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endParaRPr>
            </a:p>
          </p:txBody>
        </p:sp>
      </p:grpSp>
    </p:spTree>
  </p:cSld>
  <p:clrMapOvr>
    <a:masterClrMapping/>
  </p:clrMapOvr>
  <p:transition spd="slow">
    <p:cover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358840" y="1108553"/>
            <a:ext cx="11859377" cy="8069894"/>
          </a:xfrm>
          <a:prstGeom prst="rect">
            <a:avLst/>
          </a:prstGeom>
          <a:solidFill>
            <a:srgbClr val="312E1D"/>
          </a:solidFill>
        </p:spPr>
        <p:txBody>
          <a:bodyPr/>
          <a:lstStyle/>
          <a:p>
            <a:endParaRPr lang="en-FI"/>
          </a:p>
        </p:txBody>
      </p:sp>
      <p:grpSp>
        <p:nvGrpSpPr>
          <p:cNvPr id="3" name="Group 3"/>
          <p:cNvGrpSpPr/>
          <p:nvPr/>
        </p:nvGrpSpPr>
        <p:grpSpPr>
          <a:xfrm>
            <a:off x="5607369" y="1365529"/>
            <a:ext cx="11362320" cy="7555943"/>
            <a:chOff x="0" y="0"/>
            <a:chExt cx="1222256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2256" cy="812800"/>
            </a:xfrm>
            <a:custGeom>
              <a:avLst/>
              <a:gdLst/>
              <a:ahLst/>
              <a:cxnLst/>
              <a:rect l="l" t="t" r="r" b="b"/>
              <a:pathLst>
                <a:path w="1222256" h="812800">
                  <a:moveTo>
                    <a:pt x="0" y="0"/>
                  </a:moveTo>
                  <a:lnTo>
                    <a:pt x="1222256" y="0"/>
                  </a:lnTo>
                  <a:lnTo>
                    <a:pt x="1222256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t="-27914" b="-27914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3248" y="2542334"/>
            <a:ext cx="6982269" cy="5202333"/>
            <a:chOff x="0" y="0"/>
            <a:chExt cx="9309692" cy="6936444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9309692" cy="6936444"/>
            </a:xfrm>
            <a:prstGeom prst="rect">
              <a:avLst/>
            </a:prstGeom>
            <a:solidFill>
              <a:srgbClr val="312E1D"/>
            </a:solidFill>
          </p:spPr>
          <p:txBody>
            <a:bodyPr/>
            <a:lstStyle/>
            <a:p>
              <a:endParaRPr lang="en-FI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524778" y="609216"/>
              <a:ext cx="8260135" cy="2987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749"/>
                </a:lnSpc>
              </a:pPr>
              <a:r>
                <a:rPr lang="en-US" sz="7882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Competitive Advantages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24778" y="3950863"/>
              <a:ext cx="8260135" cy="2443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958"/>
                </a:lnSpc>
              </a:pPr>
              <a:r>
                <a:rPr lang="en-US" sz="2112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ISP offers distinct benefits over major German cities, such as a lower cost of living, access to nature, and a family-friendly environment. This balance fosters a strong community, ensuring a high quality of life that attracts and retains top talent.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69017" y="3087613"/>
            <a:ext cx="3354902" cy="3354888"/>
            <a:chOff x="0" y="0"/>
            <a:chExt cx="6350000" cy="6349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0790" r="-10790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7466549" y="3087613"/>
            <a:ext cx="3354902" cy="3354888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6100" r="-6100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064081" y="3087613"/>
            <a:ext cx="3354902" cy="3354888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5359" r="-15359"/>
              </a:stretch>
            </a:blipFill>
          </p:spPr>
          <p:txBody>
            <a:bodyPr/>
            <a:lstStyle/>
            <a:p>
              <a:endParaRPr lang="en-FI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2700" y="9934678"/>
            <a:ext cx="18300700" cy="704643"/>
            <a:chOff x="0" y="0"/>
            <a:chExt cx="4819937" cy="18558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9938" cy="185585"/>
            </a:xfrm>
            <a:custGeom>
              <a:avLst/>
              <a:gdLst/>
              <a:ahLst/>
              <a:cxnLst/>
              <a:rect l="l" t="t" r="r" b="b"/>
              <a:pathLst>
                <a:path w="4819938" h="185585">
                  <a:moveTo>
                    <a:pt x="0" y="0"/>
                  </a:moveTo>
                  <a:lnTo>
                    <a:pt x="4819938" y="0"/>
                  </a:lnTo>
                  <a:lnTo>
                    <a:pt x="4819938" y="185585"/>
                  </a:lnTo>
                  <a:lnTo>
                    <a:pt x="0" y="18558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FI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4819937" cy="2522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1028700"/>
            <a:ext cx="16230600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69"/>
              </a:lnSpc>
              <a:spcBef>
                <a:spcPct val="0"/>
              </a:spcBef>
            </a:pPr>
            <a:r>
              <a:rPr lang="en-US" sz="7974" strike="noStrike">
                <a:solidFill>
                  <a:srgbClr val="CBE3CB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Lifestyle Benefits of ISP Living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349656" y="6890095"/>
            <a:ext cx="4393625" cy="1566799"/>
            <a:chOff x="0" y="0"/>
            <a:chExt cx="5858166" cy="2089066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47625"/>
              <a:ext cx="5858166" cy="65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9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Family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57707"/>
              <a:ext cx="5858166" cy="1131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 welcoming community ideal for families to thrive.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947188" y="6890095"/>
            <a:ext cx="4393625" cy="1128649"/>
            <a:chOff x="0" y="0"/>
            <a:chExt cx="5858166" cy="1504866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47625"/>
              <a:ext cx="5858166" cy="65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trike="noStrike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Safety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57707"/>
              <a:ext cx="5858166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strike="noStrike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</a:t>
              </a:r>
              <a:r>
                <a:rPr lang="en-US" sz="2499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afe, supportive, connected.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544720" y="6890095"/>
            <a:ext cx="4393625" cy="1566799"/>
            <a:chOff x="0" y="0"/>
            <a:chExt cx="5858166" cy="2089066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47625"/>
              <a:ext cx="5858166" cy="65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9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CBE3CB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Community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957707"/>
              <a:ext cx="5858166" cy="1131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CBE3CB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Engaging events that foster strong neighborhood bonds.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378</Words>
  <Application>Microsoft Macintosh PowerPoint</Application>
  <PresentationFormat>Custom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TT Interphases Bold</vt:lpstr>
      <vt:lpstr>Georgia Pro Condensed</vt:lpstr>
      <vt:lpstr>TT Interphases</vt:lpstr>
      <vt:lpstr>Arial</vt:lpstr>
      <vt:lpstr>Georgia Pro Condensed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Powering Europe’s Green Transition</dc:title>
  <dc:description>Presentation - Powering Europe’s Green Transition</dc:description>
  <cp:lastModifiedBy>Chippy Chandra Pillai</cp:lastModifiedBy>
  <cp:revision>2</cp:revision>
  <dcterms:created xsi:type="dcterms:W3CDTF">2006-08-16T00:00:00Z</dcterms:created>
  <dcterms:modified xsi:type="dcterms:W3CDTF">2025-10-22T20:50:38Z</dcterms:modified>
  <dc:identifier>DAG2jEbj-gQ</dc:identifier>
</cp:coreProperties>
</file>

<file path=docProps/thumbnail.jpeg>
</file>